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25"/>
  </p:notesMasterIdLst>
  <p:handoutMasterIdLst>
    <p:handoutMasterId r:id="rId26"/>
  </p:handoutMasterIdLst>
  <p:sldIdLst>
    <p:sldId id="256" r:id="rId6"/>
    <p:sldId id="269" r:id="rId7"/>
    <p:sldId id="270" r:id="rId8"/>
    <p:sldId id="284" r:id="rId9"/>
    <p:sldId id="271" r:id="rId10"/>
    <p:sldId id="272" r:id="rId11"/>
    <p:sldId id="273" r:id="rId12"/>
    <p:sldId id="274" r:id="rId13"/>
    <p:sldId id="275" r:id="rId14"/>
    <p:sldId id="276" r:id="rId15"/>
    <p:sldId id="279" r:id="rId16"/>
    <p:sldId id="278" r:id="rId17"/>
    <p:sldId id="280" r:id="rId18"/>
    <p:sldId id="281" r:id="rId19"/>
    <p:sldId id="282" r:id="rId20"/>
    <p:sldId id="286" r:id="rId21"/>
    <p:sldId id="285" r:id="rId22"/>
    <p:sldId id="264"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5" autoAdjust="0"/>
    <p:restoredTop sz="67463" autoAdjust="0"/>
  </p:normalViewPr>
  <p:slideViewPr>
    <p:cSldViewPr snapToGrid="0">
      <p:cViewPr varScale="1">
        <p:scale>
          <a:sx n="86" d="100"/>
          <a:sy n="86" d="100"/>
        </p:scale>
        <p:origin x="331" y="6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5/24/2019</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651510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91330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04410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570862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71209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12969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5203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5912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74492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2293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AF1B4E-90EC-4A51-B6E5-B702C054ECB0}"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4836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33654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0624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780077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283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3067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5/24/2019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5/24/2019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CF21A4-E71B-4D3A-AF45-E989C23A7BB1}" type="datetimeFigureOut">
              <a:rPr lang="en-US" smtClean="0"/>
              <a:t>5/24/2019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825953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5.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121370" y="5120076"/>
            <a:ext cx="6588008" cy="1213504"/>
          </a:xfrm>
        </p:spPr>
        <p:txBody>
          <a:bodyPr anchor="t">
            <a:noAutofit/>
          </a:bodyPr>
          <a:lstStyle/>
          <a:p>
            <a:pPr algn="l"/>
            <a:r>
              <a:rPr lang="en-US" sz="5500" b="1" dirty="0">
                <a:latin typeface="Franklin Gothic Book" panose="020B0503020102020204" pitchFamily="34" charset="0"/>
                <a:cs typeface="Segoe UI" panose="020B0502040204020203" pitchFamily="34" charset="0"/>
              </a:rPr>
              <a:t>NDHU Events System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A picture containing music, guitar&#10;&#10;Description automatically generated">
            <a:extLst>
              <a:ext uri="{FF2B5EF4-FFF2-40B4-BE49-F238E27FC236}">
                <a16:creationId xmlns:a16="http://schemas.microsoft.com/office/drawing/2014/main" id="{0A939D59-9C55-4CC2-9894-C33CB8B96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655" y="224838"/>
            <a:ext cx="2074799" cy="1777944"/>
          </a:xfrm>
          <a:prstGeom prst="rect">
            <a:avLst/>
          </a:prstGeom>
        </p:spPr>
      </p:pic>
      <p:pic>
        <p:nvPicPr>
          <p:cNvPr id="1026" name="Picture 2" descr="Image result for speak">
            <a:extLst>
              <a:ext uri="{FF2B5EF4-FFF2-40B4-BE49-F238E27FC236}">
                <a16:creationId xmlns:a16="http://schemas.microsoft.com/office/drawing/2014/main" id="{1DC2AE26-869C-4278-B90B-D27607B5E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4" y="3501605"/>
            <a:ext cx="2831975" cy="2831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23D5570-6CFE-4277-8AE3-F928FDEA6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804" y="40444"/>
            <a:ext cx="3110779" cy="146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4D4591A3-9B86-4C38-833E-EE9932CA6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3716" y="5120076"/>
            <a:ext cx="1155628" cy="1155628"/>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7D5FA29E-EE51-4A4A-8A93-84EC822E5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1785">
            <a:off x="11235952" y="1410035"/>
            <a:ext cx="817681" cy="851132"/>
          </a:xfrm>
          <a:prstGeom prst="rect">
            <a:avLst/>
          </a:prstGeom>
        </p:spPr>
      </p:pic>
      <p:pic>
        <p:nvPicPr>
          <p:cNvPr id="38" name="Picture 37" descr="A white and black shirt&#10;&#10;Description automatically generated">
            <a:extLst>
              <a:ext uri="{FF2B5EF4-FFF2-40B4-BE49-F238E27FC236}">
                <a16:creationId xmlns:a16="http://schemas.microsoft.com/office/drawing/2014/main" id="{3FE96272-57B8-4084-ACF0-8CD58F25B7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21849">
            <a:off x="10256930" y="2347135"/>
            <a:ext cx="904897" cy="904897"/>
          </a:xfrm>
          <a:prstGeom prst="rect">
            <a:avLst/>
          </a:prstGeom>
        </p:spPr>
      </p:pic>
      <p:pic>
        <p:nvPicPr>
          <p:cNvPr id="45" name="Picture 44">
            <a:extLst>
              <a:ext uri="{FF2B5EF4-FFF2-40B4-BE49-F238E27FC236}">
                <a16:creationId xmlns:a16="http://schemas.microsoft.com/office/drawing/2014/main" id="{10EF6F5A-152B-45DD-8BD1-EA10B0FBF7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4727" y="1225119"/>
            <a:ext cx="2064871" cy="1934625"/>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10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circle(in)">
                                      <p:cBhvr>
                                        <p:cTn id="10" dur="1000"/>
                                        <p:tgtEl>
                                          <p:spTgt spid="1026"/>
                                        </p:tgtEl>
                                      </p:cBhvr>
                                    </p:animEffect>
                                  </p:childTnLst>
                                </p:cTn>
                              </p:par>
                              <p:par>
                                <p:cTn id="11" presetID="6" presetClass="entr" presetSubtype="16"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circle(in)">
                                      <p:cBhvr>
                                        <p:cTn id="13" dur="1000"/>
                                        <p:tgtEl>
                                          <p:spTgt spid="45"/>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1000"/>
                                        <p:tgtEl>
                                          <p:spTgt spid="10"/>
                                        </p:tgtEl>
                                      </p:cBhvr>
                                    </p:animEffect>
                                  </p:childTnLst>
                                </p:cTn>
                              </p:par>
                              <p:par>
                                <p:cTn id="17" presetID="6" presetClass="entr" presetSubtype="16"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ircle(in)">
                                      <p:cBhvr>
                                        <p:cTn id="19" dur="1000"/>
                                        <p:tgtEl>
                                          <p:spTgt spid="38"/>
                                        </p:tgtEl>
                                      </p:cBhvr>
                                    </p:animEffect>
                                  </p:childTnLst>
                                </p:cTn>
                              </p:par>
                              <p:par>
                                <p:cTn id="20" presetID="6"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circle(in)">
                                      <p:cBhvr>
                                        <p:cTn id="22" dur="1000"/>
                                        <p:tgtEl>
                                          <p:spTgt spid="34"/>
                                        </p:tgtEl>
                                      </p:cBhvr>
                                    </p:animEffect>
                                  </p:childTnLst>
                                </p:cTn>
                              </p:par>
                            </p:childTnLst>
                          </p:cTn>
                        </p:par>
                        <p:par>
                          <p:cTn id="23" fill="hold">
                            <p:stCondLst>
                              <p:cond delay="1000"/>
                            </p:stCondLst>
                            <p:childTnLst>
                              <p:par>
                                <p:cTn id="24" presetID="55"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1000" fill="hold"/>
                                        <p:tgtEl>
                                          <p:spTgt spid="21"/>
                                        </p:tgtEl>
                                        <p:attrNameLst>
                                          <p:attrName>ppt_w</p:attrName>
                                        </p:attrNameLst>
                                      </p:cBhvr>
                                      <p:tavLst>
                                        <p:tav tm="0">
                                          <p:val>
                                            <p:strVal val="#ppt_w*0.70"/>
                                          </p:val>
                                        </p:tav>
                                        <p:tav tm="100000">
                                          <p:val>
                                            <p:strVal val="#ppt_w"/>
                                          </p:val>
                                        </p:tav>
                                      </p:tavLst>
                                    </p:anim>
                                    <p:anim calcmode="lin" valueType="num">
                                      <p:cBhvr>
                                        <p:cTn id="27" dur="1000" fill="hold"/>
                                        <p:tgtEl>
                                          <p:spTgt spid="21"/>
                                        </p:tgtEl>
                                        <p:attrNameLst>
                                          <p:attrName>ppt_h</p:attrName>
                                        </p:attrNameLst>
                                      </p:cBhvr>
                                      <p:tavLst>
                                        <p:tav tm="0">
                                          <p:val>
                                            <p:strVal val="#ppt_h"/>
                                          </p:val>
                                        </p:tav>
                                        <p:tav tm="100000">
                                          <p:val>
                                            <p:strVal val="#ppt_h"/>
                                          </p:val>
                                        </p:tav>
                                      </p:tavLst>
                                    </p:anim>
                                    <p:animEffect transition="in" filter="fade">
                                      <p:cBhvr>
                                        <p:cTn id="28" dur="1000"/>
                                        <p:tgtEl>
                                          <p:spTgt spid="21"/>
                                        </p:tgtEl>
                                      </p:cBhvr>
                                    </p:animEffect>
                                  </p:childTnLst>
                                </p:cTn>
                              </p:par>
                            </p:childTnLst>
                          </p:cTn>
                        </p:par>
                        <p:par>
                          <p:cTn id="29" fill="hold">
                            <p:stCondLst>
                              <p:cond delay="2000"/>
                            </p:stCondLst>
                            <p:childTnLst>
                              <p:par>
                                <p:cTn id="30" presetID="55"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pPr marL="0" indent="0">
              <a:buNone/>
            </a:pPr>
            <a:r>
              <a:rPr lang="en-US" dirty="0"/>
              <a:t>       Create a new activity window</a:t>
            </a:r>
          </a:p>
          <a:p>
            <a:endParaRPr lang="en-US" dirty="0"/>
          </a:p>
        </p:txBody>
      </p:sp>
      <p:sp>
        <p:nvSpPr>
          <p:cNvPr id="7" name="Oval 6">
            <a:extLst>
              <a:ext uri="{FF2B5EF4-FFF2-40B4-BE49-F238E27FC236}">
                <a16:creationId xmlns:a16="http://schemas.microsoft.com/office/drawing/2014/main" id="{14E9852B-6A20-4E5C-B698-D8505833E67F}"/>
              </a:ext>
            </a:extLst>
          </p:cNvPr>
          <p:cNvSpPr/>
          <p:nvPr/>
        </p:nvSpPr>
        <p:spPr>
          <a:xfrm>
            <a:off x="2411431" y="154471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4</a:t>
            </a:r>
          </a:p>
        </p:txBody>
      </p:sp>
      <p:pic>
        <p:nvPicPr>
          <p:cNvPr id="9" name="Imagen 22" descr="C:\Users\dresj\Desktop\IS PROJECT\createActivityCalendar.png">
            <a:extLst>
              <a:ext uri="{FF2B5EF4-FFF2-40B4-BE49-F238E27FC236}">
                <a16:creationId xmlns:a16="http://schemas.microsoft.com/office/drawing/2014/main" id="{C0CBDD17-DCB8-4A38-A0F7-679B412B96B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2288" y="2358185"/>
            <a:ext cx="6368243" cy="3705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819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Edit / Modify an activity</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5</a:t>
            </a:r>
          </a:p>
        </p:txBody>
      </p:sp>
      <p:pic>
        <p:nvPicPr>
          <p:cNvPr id="6" name="Imagen 25" descr="C:\Users\dresj\Desktop\UpdateActivityBtn.png">
            <a:extLst>
              <a:ext uri="{FF2B5EF4-FFF2-40B4-BE49-F238E27FC236}">
                <a16:creationId xmlns:a16="http://schemas.microsoft.com/office/drawing/2014/main" id="{C5DA6AB4-2074-4D32-93CB-50AFCC51054F}"/>
              </a:ext>
            </a:extLst>
          </p:cNvPr>
          <p:cNvPicPr/>
          <p:nvPr/>
        </p:nvPicPr>
        <p:blipFill rotWithShape="1">
          <a:blip r:embed="rId2" cstate="print">
            <a:extLst>
              <a:ext uri="{28A0092B-C50C-407E-A947-70E740481C1C}">
                <a14:useLocalDpi xmlns:a14="http://schemas.microsoft.com/office/drawing/2010/main" val="0"/>
              </a:ext>
            </a:extLst>
          </a:blip>
          <a:srcRect r="29411"/>
          <a:stretch/>
        </p:blipFill>
        <p:spPr bwMode="auto">
          <a:xfrm>
            <a:off x="3243423" y="2390971"/>
            <a:ext cx="5145975" cy="39210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92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247F-0D45-48D5-BA3E-C07A85363D79}"/>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Interface</a:t>
            </a:r>
          </a:p>
        </p:txBody>
      </p:sp>
      <p:pic>
        <p:nvPicPr>
          <p:cNvPr id="5" name="Picture 4">
            <a:extLst>
              <a:ext uri="{FF2B5EF4-FFF2-40B4-BE49-F238E27FC236}">
                <a16:creationId xmlns:a16="http://schemas.microsoft.com/office/drawing/2014/main" id="{E07CB76B-142F-4915-9CA6-5DD63AC35E07}"/>
              </a:ext>
            </a:extLst>
          </p:cNvPr>
          <p:cNvPicPr>
            <a:picLocks noChangeAspect="1"/>
          </p:cNvPicPr>
          <p:nvPr/>
        </p:nvPicPr>
        <p:blipFill rotWithShape="1">
          <a:blip r:embed="rId2"/>
          <a:srcRect t="11244" r="50000" b="5720"/>
          <a:stretch/>
        </p:blipFill>
        <p:spPr>
          <a:xfrm>
            <a:off x="2502618" y="2208295"/>
            <a:ext cx="6765717" cy="369329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AEA67F3E-3D4A-4C50-AEC7-811A10722043}"/>
              </a:ext>
            </a:extLst>
          </p:cNvPr>
          <p:cNvPicPr>
            <a:picLocks noChangeAspect="1"/>
          </p:cNvPicPr>
          <p:nvPr/>
        </p:nvPicPr>
        <p:blipFill rotWithShape="1">
          <a:blip r:embed="rId2"/>
          <a:srcRect l="34078" t="11501" r="50000" b="54708"/>
          <a:stretch/>
        </p:blipFill>
        <p:spPr>
          <a:xfrm>
            <a:off x="2985011" y="2433671"/>
            <a:ext cx="5609686" cy="336068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8A74FFD-B622-475B-9AFE-3FF20A516735}"/>
              </a:ext>
            </a:extLst>
          </p:cNvPr>
          <p:cNvPicPr>
            <a:picLocks noChangeAspect="1"/>
          </p:cNvPicPr>
          <p:nvPr/>
        </p:nvPicPr>
        <p:blipFill rotWithShape="1">
          <a:blip r:embed="rId3"/>
          <a:srcRect l="1019" t="21820" r="70510" b="23238"/>
          <a:stretch/>
        </p:blipFill>
        <p:spPr>
          <a:xfrm>
            <a:off x="2502618" y="2306879"/>
            <a:ext cx="7273896" cy="396250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1C27A72-62C5-477B-B9F7-164D9D1FE162}"/>
              </a:ext>
            </a:extLst>
          </p:cNvPr>
          <p:cNvPicPr>
            <a:picLocks noChangeAspect="1"/>
          </p:cNvPicPr>
          <p:nvPr/>
        </p:nvPicPr>
        <p:blipFill rotWithShape="1">
          <a:blip r:embed="rId4"/>
          <a:srcRect l="1084" t="19795" r="76991" b="38973"/>
          <a:stretch/>
        </p:blipFill>
        <p:spPr>
          <a:xfrm>
            <a:off x="2167877" y="2086208"/>
            <a:ext cx="7464235" cy="396250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87E78A3-F5D3-4648-A37B-D5C2A92300E1}"/>
              </a:ext>
            </a:extLst>
          </p:cNvPr>
          <p:cNvPicPr>
            <a:picLocks noChangeAspect="1"/>
          </p:cNvPicPr>
          <p:nvPr/>
        </p:nvPicPr>
        <p:blipFill rotWithShape="1">
          <a:blip r:embed="rId5"/>
          <a:srcRect l="1019" t="22078" r="70802" b="14714"/>
          <a:stretch/>
        </p:blipFill>
        <p:spPr>
          <a:xfrm>
            <a:off x="2650327" y="2086208"/>
            <a:ext cx="6690209" cy="423622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DC5A205-EB0E-42D8-83AA-94E65F0501BF}"/>
              </a:ext>
            </a:extLst>
          </p:cNvPr>
          <p:cNvPicPr>
            <a:picLocks noChangeAspect="1"/>
          </p:cNvPicPr>
          <p:nvPr/>
        </p:nvPicPr>
        <p:blipFill rotWithShape="1">
          <a:blip r:embed="rId6"/>
          <a:srcRect t="10986" r="50995" b="32008"/>
          <a:stretch/>
        </p:blipFill>
        <p:spPr>
          <a:xfrm>
            <a:off x="1700106" y="2232764"/>
            <a:ext cx="9020113" cy="3360681"/>
          </a:xfrm>
          <a:prstGeom prst="rect">
            <a:avLst/>
          </a:prstGeom>
        </p:spPr>
      </p:pic>
      <p:sp>
        <p:nvSpPr>
          <p:cNvPr id="3" name="Rectangle 2">
            <a:extLst>
              <a:ext uri="{FF2B5EF4-FFF2-40B4-BE49-F238E27FC236}">
                <a16:creationId xmlns:a16="http://schemas.microsoft.com/office/drawing/2014/main" id="{F9F1A350-D421-4015-B9DF-06ABED6F0DC6}"/>
              </a:ext>
            </a:extLst>
          </p:cNvPr>
          <p:cNvSpPr/>
          <p:nvPr/>
        </p:nvSpPr>
        <p:spPr>
          <a:xfrm>
            <a:off x="3029583" y="1397131"/>
            <a:ext cx="2095445" cy="400110"/>
          </a:xfrm>
          <a:prstGeom prst="rect">
            <a:avLst/>
          </a:prstGeom>
        </p:spPr>
        <p:txBody>
          <a:bodyPr wrap="none">
            <a:spAutoFit/>
          </a:bodyPr>
          <a:lstStyle/>
          <a:p>
            <a:r>
              <a:rPr lang="en-US" dirty="0"/>
              <a:t> </a:t>
            </a:r>
            <a:r>
              <a:rPr lang="en-US" sz="2000" dirty="0">
                <a:solidFill>
                  <a:schemeClr val="tx1">
                    <a:lumMod val="75000"/>
                    <a:lumOff val="25000"/>
                  </a:schemeClr>
                </a:solidFill>
              </a:rPr>
              <a:t>Search options</a:t>
            </a:r>
            <a:endParaRPr lang="en-US" dirty="0">
              <a:solidFill>
                <a:schemeClr val="tx1">
                  <a:lumMod val="75000"/>
                  <a:lumOff val="25000"/>
                </a:schemeClr>
              </a:solidFill>
            </a:endParaRPr>
          </a:p>
        </p:txBody>
      </p:sp>
      <p:sp>
        <p:nvSpPr>
          <p:cNvPr id="11" name="Oval 10">
            <a:extLst>
              <a:ext uri="{FF2B5EF4-FFF2-40B4-BE49-F238E27FC236}">
                <a16:creationId xmlns:a16="http://schemas.microsoft.com/office/drawing/2014/main" id="{CCFBA166-9341-4567-8C50-668A76715AEE}"/>
              </a:ext>
            </a:extLst>
          </p:cNvPr>
          <p:cNvSpPr/>
          <p:nvPr/>
        </p:nvSpPr>
        <p:spPr>
          <a:xfrm>
            <a:off x="2332212" y="126455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6</a:t>
            </a:r>
          </a:p>
        </p:txBody>
      </p:sp>
    </p:spTree>
    <p:extLst>
      <p:ext uri="{BB962C8B-B14F-4D97-AF65-F5344CB8AC3E}">
        <p14:creationId xmlns:p14="http://schemas.microsoft.com/office/powerpoint/2010/main" val="420434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nodeType="clickEffect">
                                  <p:stCondLst>
                                    <p:cond delay="0"/>
                                  </p:stCondLst>
                                  <p:childTnLst>
                                    <p:anim calcmode="lin" valueType="num">
                                      <p:cBhvr additive="base">
                                        <p:cTn id="23" dur="500"/>
                                        <p:tgtEl>
                                          <p:spTgt spid="5"/>
                                        </p:tgtEl>
                                        <p:attrNameLst>
                                          <p:attrName>ppt_y</p:attrName>
                                        </p:attrNameLst>
                                      </p:cBhvr>
                                      <p:tavLst>
                                        <p:tav tm="0">
                                          <p:val>
                                            <p:strVal val="#ppt_y"/>
                                          </p:val>
                                        </p:tav>
                                        <p:tav tm="100000">
                                          <p:val>
                                            <p:strVal val="#ppt_y+#ppt_h*1.125000"/>
                                          </p:val>
                                        </p:tav>
                                      </p:tavLst>
                                    </p:anim>
                                    <p:animEffect transition="out" filter="wipe(dow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nodeType="clickEffect">
                                  <p:stCondLst>
                                    <p:cond delay="0"/>
                                  </p:stCondLst>
                                  <p:childTnLst>
                                    <p:anim calcmode="lin" valueType="num">
                                      <p:cBhvr additive="base">
                                        <p:cTn id="34" dur="500"/>
                                        <p:tgtEl>
                                          <p:spTgt spid="6"/>
                                        </p:tgtEl>
                                        <p:attrNameLst>
                                          <p:attrName>ppt_y</p:attrName>
                                        </p:attrNameLst>
                                      </p:cBhvr>
                                      <p:tavLst>
                                        <p:tav tm="0">
                                          <p:val>
                                            <p:strVal val="#ppt_y"/>
                                          </p:val>
                                        </p:tav>
                                        <p:tav tm="100000">
                                          <p:val>
                                            <p:strVal val="#ppt_y+#ppt_h*1.125000"/>
                                          </p:val>
                                        </p:tav>
                                      </p:tavLst>
                                    </p:anim>
                                    <p:animEffect transition="out" filter="wipe(down)">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xit" presetSubtype="4" fill="hold" nodeType="clickEffect">
                                  <p:stCondLst>
                                    <p:cond delay="0"/>
                                  </p:stCondLst>
                                  <p:childTnLst>
                                    <p:anim calcmode="lin" valueType="num">
                                      <p:cBhvr additive="base">
                                        <p:cTn id="45" dur="500"/>
                                        <p:tgtEl>
                                          <p:spTgt spid="7"/>
                                        </p:tgtEl>
                                        <p:attrNameLst>
                                          <p:attrName>ppt_y</p:attrName>
                                        </p:attrNameLst>
                                      </p:cBhvr>
                                      <p:tavLst>
                                        <p:tav tm="0">
                                          <p:val>
                                            <p:strVal val="#ppt_y"/>
                                          </p:val>
                                        </p:tav>
                                        <p:tav tm="100000">
                                          <p:val>
                                            <p:strVal val="#ppt_y+#ppt_h*1.125000"/>
                                          </p:val>
                                        </p:tav>
                                      </p:tavLst>
                                    </p:anim>
                                    <p:animEffect transition="out" filter="wipe(down)">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42"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xit" presetSubtype="4" fill="hold" nodeType="clickEffect">
                                  <p:stCondLst>
                                    <p:cond delay="0"/>
                                  </p:stCondLst>
                                  <p:childTnLst>
                                    <p:anim calcmode="lin" valueType="num">
                                      <p:cBhvr additive="base">
                                        <p:cTn id="56" dur="500"/>
                                        <p:tgtEl>
                                          <p:spTgt spid="8"/>
                                        </p:tgtEl>
                                        <p:attrNameLst>
                                          <p:attrName>ppt_y</p:attrName>
                                        </p:attrNameLst>
                                      </p:cBhvr>
                                      <p:tavLst>
                                        <p:tav tm="0">
                                          <p:val>
                                            <p:strVal val="#ppt_y"/>
                                          </p:val>
                                        </p:tav>
                                        <p:tav tm="100000">
                                          <p:val>
                                            <p:strVal val="#ppt_y+#ppt_h*1.125000"/>
                                          </p:val>
                                        </p:tav>
                                      </p:tavLst>
                                    </p:anim>
                                    <p:animEffect transition="out" filter="wipe(down)">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par>
                                <p:cTn id="59" presetID="42"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anim calcmode="lin" valueType="num">
                                      <p:cBhvr>
                                        <p:cTn id="62" dur="1000" fill="hold"/>
                                        <p:tgtEl>
                                          <p:spTgt spid="9"/>
                                        </p:tgtEl>
                                        <p:attrNameLst>
                                          <p:attrName>ppt_x</p:attrName>
                                        </p:attrNameLst>
                                      </p:cBhvr>
                                      <p:tavLst>
                                        <p:tav tm="0">
                                          <p:val>
                                            <p:strVal val="#ppt_x"/>
                                          </p:val>
                                        </p:tav>
                                        <p:tav tm="100000">
                                          <p:val>
                                            <p:strVal val="#ppt_x"/>
                                          </p:val>
                                        </p:tav>
                                      </p:tavLst>
                                    </p:anim>
                                    <p:anim calcmode="lin" valueType="num">
                                      <p:cBhvr>
                                        <p:cTn id="6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2" presetClass="exit" presetSubtype="4" fill="hold" nodeType="clickEffect">
                                  <p:stCondLst>
                                    <p:cond delay="0"/>
                                  </p:stCondLst>
                                  <p:childTnLst>
                                    <p:anim calcmode="lin" valueType="num">
                                      <p:cBhvr additive="base">
                                        <p:cTn id="67" dur="500"/>
                                        <p:tgtEl>
                                          <p:spTgt spid="9"/>
                                        </p:tgtEl>
                                        <p:attrNameLst>
                                          <p:attrName>ppt_y</p:attrName>
                                        </p:attrNameLst>
                                      </p:cBhvr>
                                      <p:tavLst>
                                        <p:tav tm="0">
                                          <p:val>
                                            <p:strVal val="#ppt_y"/>
                                          </p:val>
                                        </p:tav>
                                        <p:tav tm="100000">
                                          <p:val>
                                            <p:strVal val="#ppt_y+#ppt_h*1.125000"/>
                                          </p:val>
                                        </p:tav>
                                      </p:tavLst>
                                    </p:anim>
                                    <p:animEffect transition="out" filter="wipe(down)">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par>
                                <p:cTn id="70" presetID="42"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491558" y="1477045"/>
            <a:ext cx="8445732" cy="4092605"/>
          </a:xfrm>
        </p:spPr>
        <p:txBody>
          <a:bodyPr/>
          <a:lstStyle/>
          <a:p>
            <a:r>
              <a:rPr lang="en-US" dirty="0"/>
              <a:t>    Contact the volunteers/staff members of an activity individually or by 	   group</a:t>
            </a:r>
          </a:p>
        </p:txBody>
      </p:sp>
      <p:sp>
        <p:nvSpPr>
          <p:cNvPr id="7" name="Oval 6">
            <a:extLst>
              <a:ext uri="{FF2B5EF4-FFF2-40B4-BE49-F238E27FC236}">
                <a16:creationId xmlns:a16="http://schemas.microsoft.com/office/drawing/2014/main" id="{14E9852B-6A20-4E5C-B698-D8505833E67F}"/>
              </a:ext>
            </a:extLst>
          </p:cNvPr>
          <p:cNvSpPr/>
          <p:nvPr/>
        </p:nvSpPr>
        <p:spPr>
          <a:xfrm>
            <a:off x="2385026" y="1415722"/>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7</a:t>
            </a:r>
          </a:p>
        </p:txBody>
      </p:sp>
      <p:pic>
        <p:nvPicPr>
          <p:cNvPr id="4" name="Picture 3">
            <a:extLst>
              <a:ext uri="{FF2B5EF4-FFF2-40B4-BE49-F238E27FC236}">
                <a16:creationId xmlns:a16="http://schemas.microsoft.com/office/drawing/2014/main" id="{DA176857-609B-4D4A-A657-50DA7CEAACBD}"/>
              </a:ext>
            </a:extLst>
          </p:cNvPr>
          <p:cNvPicPr>
            <a:picLocks noChangeAspect="1"/>
          </p:cNvPicPr>
          <p:nvPr/>
        </p:nvPicPr>
        <p:blipFill rotWithShape="1">
          <a:blip r:embed="rId2"/>
          <a:srcRect t="12731" r="50000" b="19627"/>
          <a:stretch/>
        </p:blipFill>
        <p:spPr>
          <a:xfrm>
            <a:off x="1151143" y="2336327"/>
            <a:ext cx="6572430" cy="2837471"/>
          </a:xfrm>
          <a:prstGeom prst="rect">
            <a:avLst/>
          </a:prstGeom>
          <a:ln>
            <a:noFill/>
          </a:ln>
          <a:effectLst>
            <a:outerShdw blurRad="190500" algn="tl" rotWithShape="0">
              <a:srgbClr val="000000">
                <a:alpha val="70000"/>
              </a:srgbClr>
            </a:outerShdw>
          </a:effectLst>
        </p:spPr>
      </p:pic>
      <p:pic>
        <p:nvPicPr>
          <p:cNvPr id="9" name="Imagen 41" descr="C:\Users\dresj\Desktop\IS PROJECT\contactStaffM.png">
            <a:extLst>
              <a:ext uri="{FF2B5EF4-FFF2-40B4-BE49-F238E27FC236}">
                <a16:creationId xmlns:a16="http://schemas.microsoft.com/office/drawing/2014/main" id="{18C162B6-8268-41FD-AB64-B4679F076300}"/>
              </a:ext>
            </a:extLst>
          </p:cNvPr>
          <p:cNvPicPr/>
          <p:nvPr/>
        </p:nvPicPr>
        <p:blipFill rotWithShape="1">
          <a:blip r:embed="rId3">
            <a:extLst>
              <a:ext uri="{28A0092B-C50C-407E-A947-70E740481C1C}">
                <a14:useLocalDpi xmlns:a14="http://schemas.microsoft.com/office/drawing/2010/main" val="0"/>
              </a:ext>
            </a:extLst>
          </a:blip>
          <a:srcRect r="64529"/>
          <a:stretch/>
        </p:blipFill>
        <p:spPr bwMode="auto">
          <a:xfrm>
            <a:off x="7964817" y="1991663"/>
            <a:ext cx="3471249" cy="42435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21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Create announcements that will get more attention for a specific               public if needed </a:t>
            </a:r>
          </a:p>
        </p:txBody>
      </p:sp>
      <p:sp>
        <p:nvSpPr>
          <p:cNvPr id="7" name="Oval 6">
            <a:extLst>
              <a:ext uri="{FF2B5EF4-FFF2-40B4-BE49-F238E27FC236}">
                <a16:creationId xmlns:a16="http://schemas.microsoft.com/office/drawing/2014/main" id="{14E9852B-6A20-4E5C-B698-D8505833E67F}"/>
              </a:ext>
            </a:extLst>
          </p:cNvPr>
          <p:cNvSpPr/>
          <p:nvPr/>
        </p:nvSpPr>
        <p:spPr>
          <a:xfrm>
            <a:off x="2296135" y="154471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8</a:t>
            </a:r>
          </a:p>
        </p:txBody>
      </p:sp>
      <p:pic>
        <p:nvPicPr>
          <p:cNvPr id="6" name="Imagen 37" descr="C:\Users\dresj\Desktop\IS PROJECT\announcementDetail.png">
            <a:extLst>
              <a:ext uri="{FF2B5EF4-FFF2-40B4-BE49-F238E27FC236}">
                <a16:creationId xmlns:a16="http://schemas.microsoft.com/office/drawing/2014/main" id="{50A4C11B-50C6-42F8-93D5-C2BCAEBFAC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366" y="2570085"/>
            <a:ext cx="6341695" cy="36638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070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View activity details and show interest by attending or join the staff (Available for students)</a:t>
            </a:r>
          </a:p>
        </p:txBody>
      </p:sp>
      <p:sp>
        <p:nvSpPr>
          <p:cNvPr id="7" name="Oval 6">
            <a:extLst>
              <a:ext uri="{FF2B5EF4-FFF2-40B4-BE49-F238E27FC236}">
                <a16:creationId xmlns:a16="http://schemas.microsoft.com/office/drawing/2014/main" id="{14E9852B-6A20-4E5C-B698-D8505833E67F}"/>
              </a:ext>
            </a:extLst>
          </p:cNvPr>
          <p:cNvSpPr/>
          <p:nvPr/>
        </p:nvSpPr>
        <p:spPr>
          <a:xfrm>
            <a:off x="2494317" y="1555254"/>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9</a:t>
            </a:r>
          </a:p>
        </p:txBody>
      </p:sp>
      <p:pic>
        <p:nvPicPr>
          <p:cNvPr id="8" name="Imagen 46" descr="C:\Users\dresj\Desktop\IS PROJECT\studentActivityInformation.png">
            <a:extLst>
              <a:ext uri="{FF2B5EF4-FFF2-40B4-BE49-F238E27FC236}">
                <a16:creationId xmlns:a16="http://schemas.microsoft.com/office/drawing/2014/main" id="{D8BC5B04-5309-4C60-A89D-284C5348FB8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0471" y="2485748"/>
            <a:ext cx="6365369" cy="3417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903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5CF4-F14E-4FE4-974B-FC27E98D8B0D}"/>
              </a:ext>
            </a:extLst>
          </p:cNvPr>
          <p:cNvSpPr>
            <a:spLocks noGrp="1"/>
          </p:cNvSpPr>
          <p:nvPr>
            <p:ph type="title"/>
          </p:nvPr>
        </p:nvSpPr>
        <p:spPr>
          <a:xfrm>
            <a:off x="3320893" y="2542569"/>
            <a:ext cx="7607519" cy="1772861"/>
          </a:xfrm>
        </p:spPr>
        <p:txBody>
          <a:bodyPr>
            <a:noAutofit/>
          </a:bodyPr>
          <a:lstStyle/>
          <a:p>
            <a:r>
              <a:rPr lang="en-US" sz="5400" dirty="0">
                <a:ln w="0"/>
                <a:solidFill>
                  <a:schemeClr val="accent1"/>
                </a:solidFill>
                <a:effectLst>
                  <a:outerShdw blurRad="38100" dist="25400" dir="5400000" algn="ctr" rotWithShape="0">
                    <a:srgbClr val="6E747A">
                      <a:alpha val="43000"/>
                    </a:srgbClr>
                  </a:outerShdw>
                </a:effectLst>
              </a:rPr>
              <a:t>Video Demonstration</a:t>
            </a:r>
          </a:p>
        </p:txBody>
      </p:sp>
    </p:spTree>
    <p:extLst>
      <p:ext uri="{BB962C8B-B14F-4D97-AF65-F5344CB8AC3E}">
        <p14:creationId xmlns:p14="http://schemas.microsoft.com/office/powerpoint/2010/main" val="24692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5CF4-F14E-4FE4-974B-FC27E98D8B0D}"/>
              </a:ext>
            </a:extLst>
          </p:cNvPr>
          <p:cNvSpPr>
            <a:spLocks noGrp="1"/>
          </p:cNvSpPr>
          <p:nvPr>
            <p:ph type="title"/>
          </p:nvPr>
        </p:nvSpPr>
        <p:spPr>
          <a:xfrm>
            <a:off x="2592924" y="624110"/>
            <a:ext cx="8911687" cy="964993"/>
          </a:xfrm>
        </p:spPr>
        <p:txBody>
          <a:bodyPr/>
          <a:lstStyle/>
          <a:p>
            <a:r>
              <a:rPr lang="en-US" dirty="0">
                <a:ln w="0"/>
                <a:solidFill>
                  <a:schemeClr val="accent1"/>
                </a:solidFill>
                <a:effectLst>
                  <a:outerShdw blurRad="38100" dist="25400" dir="5400000" algn="ctr" rotWithShape="0">
                    <a:srgbClr val="6E747A">
                      <a:alpha val="43000"/>
                    </a:srgbClr>
                  </a:outerShdw>
                </a:effectLst>
              </a:rPr>
              <a:t>Conclusion</a:t>
            </a:r>
          </a:p>
        </p:txBody>
      </p:sp>
      <p:sp>
        <p:nvSpPr>
          <p:cNvPr id="4" name="Content Placeholder 3">
            <a:extLst>
              <a:ext uri="{FF2B5EF4-FFF2-40B4-BE49-F238E27FC236}">
                <a16:creationId xmlns:a16="http://schemas.microsoft.com/office/drawing/2014/main" id="{125703C8-7041-4343-BE2C-881D48733C5B}"/>
              </a:ext>
            </a:extLst>
          </p:cNvPr>
          <p:cNvSpPr>
            <a:spLocks noGrp="1"/>
          </p:cNvSpPr>
          <p:nvPr>
            <p:ph sz="half" idx="2"/>
          </p:nvPr>
        </p:nvSpPr>
        <p:spPr>
          <a:xfrm>
            <a:off x="2592924" y="2126221"/>
            <a:ext cx="8388753" cy="2694353"/>
          </a:xfrm>
        </p:spPr>
        <p:txBody>
          <a:bodyPr>
            <a:normAutofit/>
          </a:bodyPr>
          <a:lstStyle/>
          <a:p>
            <a:r>
              <a:rPr lang="en-US" sz="2400" dirty="0"/>
              <a:t>Through the implementation of this system we hope that NDHU students can be more aware of what is happening around them, we believe this can help their overall experience in school and most importantly make sure that they do not miss any important event.</a:t>
            </a:r>
          </a:p>
        </p:txBody>
      </p:sp>
    </p:spTree>
    <p:extLst>
      <p:ext uri="{BB962C8B-B14F-4D97-AF65-F5344CB8AC3E}">
        <p14:creationId xmlns:p14="http://schemas.microsoft.com/office/powerpoint/2010/main" val="31792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Thank you</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B670CE4-55F5-499E-9675-350721C7B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86" y="1695241"/>
            <a:ext cx="2592280" cy="1222616"/>
          </a:xfrm>
          <a:prstGeom prst="rect">
            <a:avLst/>
          </a:prstGeom>
        </p:spPr>
      </p:pic>
      <p:pic>
        <p:nvPicPr>
          <p:cNvPr id="14" name="Picture 13">
            <a:extLst>
              <a:ext uri="{FF2B5EF4-FFF2-40B4-BE49-F238E27FC236}">
                <a16:creationId xmlns:a16="http://schemas.microsoft.com/office/drawing/2014/main" id="{3F63F018-F051-4435-AA66-D4A5E2C6B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046" y="1400331"/>
            <a:ext cx="2064871" cy="1934625"/>
          </a:xfrm>
          <a:prstGeom prst="rect">
            <a:avLst/>
          </a:prstGeom>
        </p:spPr>
      </p:pic>
      <p:pic>
        <p:nvPicPr>
          <p:cNvPr id="15" name="Picture 14" descr="A picture containing music, guitar&#10;&#10;Description automatically generated">
            <a:extLst>
              <a:ext uri="{FF2B5EF4-FFF2-40B4-BE49-F238E27FC236}">
                <a16:creationId xmlns:a16="http://schemas.microsoft.com/office/drawing/2014/main" id="{33166192-80AD-4874-9D97-013FEABE8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628" y="1400331"/>
            <a:ext cx="2367386" cy="2028669"/>
          </a:xfrm>
          <a:prstGeom prst="rect">
            <a:avLst/>
          </a:prstGeom>
        </p:spPr>
      </p:pic>
      <p:pic>
        <p:nvPicPr>
          <p:cNvPr id="17" name="Picture 2" descr="Image result for speak">
            <a:extLst>
              <a:ext uri="{FF2B5EF4-FFF2-40B4-BE49-F238E27FC236}">
                <a16:creationId xmlns:a16="http://schemas.microsoft.com/office/drawing/2014/main" id="{793E9A2F-AE33-4047-99F6-B034914C5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2695" y="1406272"/>
            <a:ext cx="2022728" cy="202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5CF4-F14E-4FE4-974B-FC27E98D8B0D}"/>
              </a:ext>
            </a:extLst>
          </p:cNvPr>
          <p:cNvSpPr>
            <a:spLocks noGrp="1"/>
          </p:cNvSpPr>
          <p:nvPr>
            <p:ph type="title"/>
          </p:nvPr>
        </p:nvSpPr>
        <p:spPr>
          <a:xfrm>
            <a:off x="3489569" y="1618409"/>
            <a:ext cx="7483231" cy="3894624"/>
          </a:xfrm>
        </p:spPr>
        <p:txBody>
          <a:bodyPr>
            <a:noAutofit/>
          </a:bodyPr>
          <a:lstStyle/>
          <a:p>
            <a:r>
              <a:rPr lang="en-US" sz="16600" dirty="0">
                <a:ln w="0"/>
                <a:solidFill>
                  <a:schemeClr val="accent1"/>
                </a:solidFill>
                <a:effectLst>
                  <a:outerShdw blurRad="38100" dist="25400" dir="5400000" algn="ctr" rotWithShape="0">
                    <a:srgbClr val="6E747A">
                      <a:alpha val="43000"/>
                    </a:srgbClr>
                  </a:outerShdw>
                </a:effectLst>
              </a:rPr>
              <a:t>Q &amp; A</a:t>
            </a:r>
          </a:p>
        </p:txBody>
      </p:sp>
    </p:spTree>
    <p:extLst>
      <p:ext uri="{BB962C8B-B14F-4D97-AF65-F5344CB8AC3E}">
        <p14:creationId xmlns:p14="http://schemas.microsoft.com/office/powerpoint/2010/main" val="210590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5E10-D8CA-4789-B023-6E004614B233}"/>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What is NDHU Events System?</a:t>
            </a:r>
          </a:p>
        </p:txBody>
      </p:sp>
      <p:sp>
        <p:nvSpPr>
          <p:cNvPr id="3" name="Content Placeholder 2">
            <a:extLst>
              <a:ext uri="{FF2B5EF4-FFF2-40B4-BE49-F238E27FC236}">
                <a16:creationId xmlns:a16="http://schemas.microsoft.com/office/drawing/2014/main" id="{1590D719-F2D8-4947-A120-0325FE4ED6F9}"/>
              </a:ext>
            </a:extLst>
          </p:cNvPr>
          <p:cNvSpPr>
            <a:spLocks noGrp="1"/>
          </p:cNvSpPr>
          <p:nvPr>
            <p:ph idx="1"/>
          </p:nvPr>
        </p:nvSpPr>
        <p:spPr>
          <a:xfrm>
            <a:off x="2083185" y="1358135"/>
            <a:ext cx="8915400" cy="982462"/>
          </a:xfrm>
        </p:spPr>
        <p:txBody>
          <a:bodyPr>
            <a:noAutofit/>
          </a:bodyPr>
          <a:lstStyle/>
          <a:p>
            <a:r>
              <a:rPr lang="en-US" sz="2000" dirty="0"/>
              <a:t>Is a centralized website that allows students to know what events and activities are happening on campus in an easier and more organized way. </a:t>
            </a:r>
          </a:p>
        </p:txBody>
      </p:sp>
      <p:pic>
        <p:nvPicPr>
          <p:cNvPr id="4" name="Picture 3">
            <a:extLst>
              <a:ext uri="{FF2B5EF4-FFF2-40B4-BE49-F238E27FC236}">
                <a16:creationId xmlns:a16="http://schemas.microsoft.com/office/drawing/2014/main" id="{BBE3415D-727E-443C-B593-D6E56F2C7021}"/>
              </a:ext>
            </a:extLst>
          </p:cNvPr>
          <p:cNvPicPr>
            <a:picLocks noChangeAspect="1"/>
          </p:cNvPicPr>
          <p:nvPr/>
        </p:nvPicPr>
        <p:blipFill rotWithShape="1">
          <a:blip r:embed="rId2"/>
          <a:srcRect l="12669" t="22593" r="63010" b="11631"/>
          <a:stretch/>
        </p:blipFill>
        <p:spPr>
          <a:xfrm>
            <a:off x="3376786" y="2340597"/>
            <a:ext cx="5438427" cy="4152092"/>
          </a:xfrm>
          <a:prstGeom prst="rect">
            <a:avLst/>
          </a:prstGeom>
        </p:spPr>
      </p:pic>
    </p:spTree>
    <p:extLst>
      <p:ext uri="{BB962C8B-B14F-4D97-AF65-F5344CB8AC3E}">
        <p14:creationId xmlns:p14="http://schemas.microsoft.com/office/powerpoint/2010/main" val="230819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900" decel="100000" fill="hold"/>
                                        <p:tgtEl>
                                          <p:spTgt spid="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A0DC-1DA1-459F-AC0A-F6B2A542EF28}"/>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Motivation</a:t>
            </a:r>
          </a:p>
        </p:txBody>
      </p:sp>
      <p:sp>
        <p:nvSpPr>
          <p:cNvPr id="3" name="Content Placeholder 2">
            <a:extLst>
              <a:ext uri="{FF2B5EF4-FFF2-40B4-BE49-F238E27FC236}">
                <a16:creationId xmlns:a16="http://schemas.microsoft.com/office/drawing/2014/main" id="{3365197E-518C-4674-9F8D-597AC31CC8F8}"/>
              </a:ext>
            </a:extLst>
          </p:cNvPr>
          <p:cNvSpPr>
            <a:spLocks noGrp="1"/>
          </p:cNvSpPr>
          <p:nvPr>
            <p:ph idx="1"/>
          </p:nvPr>
        </p:nvSpPr>
        <p:spPr>
          <a:xfrm>
            <a:off x="2242983" y="1370121"/>
            <a:ext cx="8915400" cy="1976762"/>
          </a:xfrm>
        </p:spPr>
        <p:txBody>
          <a:bodyPr>
            <a:normAutofit lnSpcReduction="10000"/>
          </a:bodyPr>
          <a:lstStyle/>
          <a:p>
            <a:r>
              <a:rPr lang="en-US" sz="2000" dirty="0"/>
              <a:t>The current ways for students find out about events happening are:</a:t>
            </a:r>
          </a:p>
          <a:p>
            <a:pPr lvl="3"/>
            <a:r>
              <a:rPr lang="en-US" sz="1800" dirty="0"/>
              <a:t>School email</a:t>
            </a:r>
          </a:p>
          <a:p>
            <a:pPr lvl="3"/>
            <a:r>
              <a:rPr lang="en-US" sz="1800" dirty="0"/>
              <a:t>Posters</a:t>
            </a:r>
          </a:p>
          <a:p>
            <a:pPr lvl="3"/>
            <a:r>
              <a:rPr lang="en-US" sz="1800" dirty="0"/>
              <a:t>Some Facebook groups</a:t>
            </a:r>
          </a:p>
          <a:p>
            <a:pPr lvl="3"/>
            <a:r>
              <a:rPr lang="en-US" sz="1800" dirty="0"/>
              <a:t>School website</a:t>
            </a:r>
          </a:p>
          <a:p>
            <a:pPr marL="1371600" lvl="3" indent="0">
              <a:buNone/>
            </a:pPr>
            <a:endParaRPr lang="en-US" dirty="0"/>
          </a:p>
          <a:p>
            <a:pPr lvl="3"/>
            <a:endParaRPr lang="en-US" dirty="0"/>
          </a:p>
        </p:txBody>
      </p:sp>
      <p:sp>
        <p:nvSpPr>
          <p:cNvPr id="6" name="Content Placeholder 2">
            <a:extLst>
              <a:ext uri="{FF2B5EF4-FFF2-40B4-BE49-F238E27FC236}">
                <a16:creationId xmlns:a16="http://schemas.microsoft.com/office/drawing/2014/main" id="{4E2D6E22-857D-41AA-99FD-54BA1603BA59}"/>
              </a:ext>
            </a:extLst>
          </p:cNvPr>
          <p:cNvSpPr txBox="1">
            <a:spLocks/>
          </p:cNvSpPr>
          <p:nvPr/>
        </p:nvSpPr>
        <p:spPr>
          <a:xfrm>
            <a:off x="2242983" y="3346883"/>
            <a:ext cx="8915400" cy="27431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NDHU doesn’t offer a centralized site where students can go and know what is happening around them in a more organized and easy way.</a:t>
            </a:r>
          </a:p>
          <a:p>
            <a:r>
              <a:rPr lang="en-US" sz="2000" dirty="0"/>
              <a:t>Many students don’t even check their email, so they miss some events they would like to attend because they were not aware of them.</a:t>
            </a:r>
          </a:p>
          <a:p>
            <a:r>
              <a:rPr lang="en-US" sz="2000" dirty="0"/>
              <a:t>Some smaller activities are not sent through emails, but instead flyers are handed, then again, some students miss it.</a:t>
            </a:r>
          </a:p>
          <a:p>
            <a:endParaRPr lang="en-US" dirty="0"/>
          </a:p>
          <a:p>
            <a:pPr marL="1371600" lvl="3" indent="0">
              <a:buFont typeface="Wingdings 3" charset="2"/>
              <a:buNone/>
            </a:pPr>
            <a:endParaRPr lang="en-US" dirty="0"/>
          </a:p>
          <a:p>
            <a:pPr lvl="3"/>
            <a:endParaRPr lang="en-US" dirty="0"/>
          </a:p>
        </p:txBody>
      </p:sp>
    </p:spTree>
    <p:extLst>
      <p:ext uri="{BB962C8B-B14F-4D97-AF65-F5344CB8AC3E}">
        <p14:creationId xmlns:p14="http://schemas.microsoft.com/office/powerpoint/2010/main" val="40803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A0DC-1DA1-459F-AC0A-F6B2A542EF28}"/>
              </a:ext>
            </a:extLst>
          </p:cNvPr>
          <p:cNvSpPr>
            <a:spLocks noGrp="1"/>
          </p:cNvSpPr>
          <p:nvPr>
            <p:ph type="title"/>
          </p:nvPr>
        </p:nvSpPr>
        <p:spPr>
          <a:xfrm>
            <a:off x="2610681" y="997486"/>
            <a:ext cx="8911687" cy="1280890"/>
          </a:xfrm>
        </p:spPr>
        <p:txBody>
          <a:bodyPr/>
          <a:lstStyle/>
          <a:p>
            <a:r>
              <a:rPr lang="en-US" dirty="0">
                <a:ln w="0"/>
                <a:solidFill>
                  <a:schemeClr val="accent1"/>
                </a:solidFill>
                <a:effectLst>
                  <a:outerShdw blurRad="38100" dist="25400" dir="5400000" algn="ctr" rotWithShape="0">
                    <a:srgbClr val="6E747A">
                      <a:alpha val="43000"/>
                    </a:srgbClr>
                  </a:outerShdw>
                </a:effectLst>
              </a:rPr>
              <a:t>Who can use it?</a:t>
            </a:r>
          </a:p>
        </p:txBody>
      </p:sp>
      <p:sp>
        <p:nvSpPr>
          <p:cNvPr id="3" name="Content Placeholder 2">
            <a:extLst>
              <a:ext uri="{FF2B5EF4-FFF2-40B4-BE49-F238E27FC236}">
                <a16:creationId xmlns:a16="http://schemas.microsoft.com/office/drawing/2014/main" id="{3365197E-518C-4674-9F8D-597AC31CC8F8}"/>
              </a:ext>
            </a:extLst>
          </p:cNvPr>
          <p:cNvSpPr>
            <a:spLocks noGrp="1"/>
          </p:cNvSpPr>
          <p:nvPr>
            <p:ph idx="1"/>
          </p:nvPr>
        </p:nvSpPr>
        <p:spPr>
          <a:xfrm>
            <a:off x="2234104" y="2278376"/>
            <a:ext cx="9111557" cy="2979937"/>
          </a:xfrm>
        </p:spPr>
        <p:txBody>
          <a:bodyPr>
            <a:normAutofit/>
          </a:bodyPr>
          <a:lstStyle/>
          <a:p>
            <a:r>
              <a:rPr lang="en-US" sz="2400" dirty="0"/>
              <a:t>Our system is intended for NDHU students and faculty. The only thing they need to be part of it is their school email. After using it to register they can start enjoying all the information available.</a:t>
            </a:r>
          </a:p>
          <a:p>
            <a:pPr marL="1371600" lvl="3" indent="0">
              <a:buNone/>
            </a:pPr>
            <a:endParaRPr lang="en-US" dirty="0"/>
          </a:p>
          <a:p>
            <a:pPr lvl="3"/>
            <a:endParaRPr lang="en-US" dirty="0"/>
          </a:p>
        </p:txBody>
      </p:sp>
    </p:spTree>
    <p:extLst>
      <p:ext uri="{BB962C8B-B14F-4D97-AF65-F5344CB8AC3E}">
        <p14:creationId xmlns:p14="http://schemas.microsoft.com/office/powerpoint/2010/main" val="147870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0A00-8FB4-4E7E-A2DD-606F53E7A7DD}"/>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User Types</a:t>
            </a:r>
          </a:p>
        </p:txBody>
      </p:sp>
      <p:sp>
        <p:nvSpPr>
          <p:cNvPr id="3" name="Content Placeholder 2">
            <a:extLst>
              <a:ext uri="{FF2B5EF4-FFF2-40B4-BE49-F238E27FC236}">
                <a16:creationId xmlns:a16="http://schemas.microsoft.com/office/drawing/2014/main" id="{E4545104-45B0-4F25-A868-972FA41C5ECB}"/>
              </a:ext>
            </a:extLst>
          </p:cNvPr>
          <p:cNvSpPr>
            <a:spLocks noGrp="1"/>
          </p:cNvSpPr>
          <p:nvPr>
            <p:ph sz="half" idx="1"/>
          </p:nvPr>
        </p:nvSpPr>
        <p:spPr>
          <a:xfrm>
            <a:off x="1674812" y="1519237"/>
            <a:ext cx="3097211" cy="713929"/>
          </a:xfrm>
          <a:noFill/>
        </p:spPr>
        <p:txBody>
          <a:bodyPr>
            <a:normAutofit/>
          </a:bodyPr>
          <a:lstStyle/>
          <a:p>
            <a:r>
              <a:rPr lang="en-US" sz="2600" dirty="0"/>
              <a:t>Teachers/staff</a:t>
            </a:r>
          </a:p>
          <a:p>
            <a:pPr lvl="1"/>
            <a:endParaRPr lang="en-US" dirty="0"/>
          </a:p>
          <a:p>
            <a:pPr lvl="2"/>
            <a:endParaRPr lang="en-US" dirty="0"/>
          </a:p>
        </p:txBody>
      </p:sp>
      <p:sp>
        <p:nvSpPr>
          <p:cNvPr id="4" name="Content Placeholder 3">
            <a:extLst>
              <a:ext uri="{FF2B5EF4-FFF2-40B4-BE49-F238E27FC236}">
                <a16:creationId xmlns:a16="http://schemas.microsoft.com/office/drawing/2014/main" id="{584D0D49-2882-404F-B104-4A8A2F479A55}"/>
              </a:ext>
            </a:extLst>
          </p:cNvPr>
          <p:cNvSpPr>
            <a:spLocks noGrp="1"/>
          </p:cNvSpPr>
          <p:nvPr>
            <p:ph sz="half" idx="2"/>
          </p:nvPr>
        </p:nvSpPr>
        <p:spPr>
          <a:xfrm>
            <a:off x="8676319" y="1461642"/>
            <a:ext cx="2344103" cy="771525"/>
          </a:xfrm>
          <a:noFill/>
        </p:spPr>
        <p:txBody>
          <a:bodyPr>
            <a:normAutofit/>
          </a:bodyPr>
          <a:lstStyle/>
          <a:p>
            <a:r>
              <a:rPr lang="en-US" sz="2600" dirty="0"/>
              <a:t>Students</a:t>
            </a:r>
          </a:p>
        </p:txBody>
      </p:sp>
      <p:pic>
        <p:nvPicPr>
          <p:cNvPr id="6" name="Picture 5" descr="A picture containing clipart&#10;&#10;Description automatically generated">
            <a:extLst>
              <a:ext uri="{FF2B5EF4-FFF2-40B4-BE49-F238E27FC236}">
                <a16:creationId xmlns:a16="http://schemas.microsoft.com/office/drawing/2014/main" id="{5D86E658-5F2E-4210-B115-3D9480D24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938" y="2633662"/>
            <a:ext cx="1565505" cy="3338290"/>
          </a:xfrm>
          <a:prstGeom prst="rect">
            <a:avLst/>
          </a:prstGeom>
        </p:spPr>
      </p:pic>
      <p:pic>
        <p:nvPicPr>
          <p:cNvPr id="8" name="Picture 7" descr="A picture containing toy, doll&#10;&#10;Description automatically generated">
            <a:extLst>
              <a:ext uri="{FF2B5EF4-FFF2-40B4-BE49-F238E27FC236}">
                <a16:creationId xmlns:a16="http://schemas.microsoft.com/office/drawing/2014/main" id="{4F38737E-A370-4CDD-B4F0-8C707C0F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236" y="2233167"/>
            <a:ext cx="3762375" cy="3762375"/>
          </a:xfrm>
          <a:prstGeom prst="rect">
            <a:avLst/>
          </a:prstGeom>
        </p:spPr>
      </p:pic>
      <p:pic>
        <p:nvPicPr>
          <p:cNvPr id="10" name="Picture 9">
            <a:extLst>
              <a:ext uri="{FF2B5EF4-FFF2-40B4-BE49-F238E27FC236}">
                <a16:creationId xmlns:a16="http://schemas.microsoft.com/office/drawing/2014/main" id="{60F01FAA-E088-4DB4-A6B7-ECF73D59606C}"/>
              </a:ext>
            </a:extLst>
          </p:cNvPr>
          <p:cNvPicPr>
            <a:picLocks noChangeAspect="1"/>
          </p:cNvPicPr>
          <p:nvPr/>
        </p:nvPicPr>
        <p:blipFill rotWithShape="1">
          <a:blip r:embed="rId4">
            <a:extLst>
              <a:ext uri="{28A0092B-C50C-407E-A947-70E740481C1C}">
                <a14:useLocalDpi xmlns:a14="http://schemas.microsoft.com/office/drawing/2010/main" val="0"/>
              </a:ext>
            </a:extLst>
          </a:blip>
          <a:srcRect l="9139" r="9353" b="8601"/>
          <a:stretch/>
        </p:blipFill>
        <p:spPr>
          <a:xfrm>
            <a:off x="3972978" y="2995421"/>
            <a:ext cx="2905122" cy="2833879"/>
          </a:xfrm>
          <a:prstGeom prst="rect">
            <a:avLst/>
          </a:prstGeom>
        </p:spPr>
      </p:pic>
      <p:cxnSp>
        <p:nvCxnSpPr>
          <p:cNvPr id="12" name="Straight Connector 11">
            <a:extLst>
              <a:ext uri="{FF2B5EF4-FFF2-40B4-BE49-F238E27FC236}">
                <a16:creationId xmlns:a16="http://schemas.microsoft.com/office/drawing/2014/main" id="{D0135E41-71D3-444E-B788-0E41C08D601A}"/>
              </a:ext>
            </a:extLst>
          </p:cNvPr>
          <p:cNvCxnSpPr/>
          <p:nvPr/>
        </p:nvCxnSpPr>
        <p:spPr>
          <a:xfrm>
            <a:off x="7505700" y="1381125"/>
            <a:ext cx="0" cy="5305425"/>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563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1000"/>
                                        <p:tgtEl>
                                          <p:spTgt spid="4">
                                            <p:txEl>
                                              <p:pRg st="0" end="0"/>
                                            </p:txEl>
                                          </p:spTgt>
                                        </p:tgtEl>
                                      </p:cBhvr>
                                    </p:animEffect>
                                    <p:anim calcmode="lin" valueType="num">
                                      <p:cBhvr>
                                        <p:cTn id="3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0A00-8FB4-4E7E-A2DD-606F53E7A7DD}"/>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User Types</a:t>
            </a:r>
          </a:p>
        </p:txBody>
      </p:sp>
      <p:sp>
        <p:nvSpPr>
          <p:cNvPr id="3" name="Content Placeholder 2">
            <a:extLst>
              <a:ext uri="{FF2B5EF4-FFF2-40B4-BE49-F238E27FC236}">
                <a16:creationId xmlns:a16="http://schemas.microsoft.com/office/drawing/2014/main" id="{E4545104-45B0-4F25-A868-972FA41C5ECB}"/>
              </a:ext>
            </a:extLst>
          </p:cNvPr>
          <p:cNvSpPr>
            <a:spLocks noGrp="1"/>
          </p:cNvSpPr>
          <p:nvPr>
            <p:ph sz="half" idx="1"/>
          </p:nvPr>
        </p:nvSpPr>
        <p:spPr>
          <a:xfrm>
            <a:off x="1136345" y="1519237"/>
            <a:ext cx="4607507" cy="4714653"/>
          </a:xfrm>
          <a:noFill/>
        </p:spPr>
        <p:txBody>
          <a:bodyPr>
            <a:normAutofit/>
          </a:bodyPr>
          <a:lstStyle/>
          <a:p>
            <a:r>
              <a:rPr lang="en-US" sz="2600" dirty="0"/>
              <a:t>Teachers/staff</a:t>
            </a:r>
            <a:endParaRPr lang="en-US" sz="2400" dirty="0"/>
          </a:p>
          <a:p>
            <a:pPr lvl="1">
              <a:buFont typeface="Wingdings" panose="05000000000000000000" pitchFamily="2" charset="2"/>
              <a:buChar char="q"/>
            </a:pPr>
            <a:r>
              <a:rPr lang="en-US" sz="2400" dirty="0"/>
              <a:t>View all activities</a:t>
            </a:r>
          </a:p>
          <a:p>
            <a:pPr lvl="1">
              <a:buFont typeface="Wingdings" panose="05000000000000000000" pitchFamily="2" charset="2"/>
              <a:buChar char="q"/>
            </a:pPr>
            <a:r>
              <a:rPr lang="en-US" sz="2400" dirty="0"/>
              <a:t>Create new activities</a:t>
            </a:r>
          </a:p>
          <a:p>
            <a:pPr lvl="1">
              <a:buFont typeface="Wingdings" panose="05000000000000000000" pitchFamily="2" charset="2"/>
              <a:buChar char="q"/>
            </a:pPr>
            <a:r>
              <a:rPr lang="en-US" sz="2400" dirty="0"/>
              <a:t>Modify activities</a:t>
            </a:r>
          </a:p>
          <a:p>
            <a:pPr lvl="1">
              <a:buFont typeface="Wingdings" panose="05000000000000000000" pitchFamily="2" charset="2"/>
              <a:buChar char="q"/>
            </a:pPr>
            <a:r>
              <a:rPr lang="en-US" sz="2400" dirty="0"/>
              <a:t>Create announcements to get more attention</a:t>
            </a:r>
          </a:p>
          <a:p>
            <a:pPr lvl="1">
              <a:buFont typeface="Wingdings" panose="05000000000000000000" pitchFamily="2" charset="2"/>
              <a:buChar char="q"/>
            </a:pPr>
            <a:r>
              <a:rPr lang="en-US" sz="2400" dirty="0"/>
              <a:t>Request staff/volunteers</a:t>
            </a:r>
          </a:p>
          <a:p>
            <a:pPr lvl="1">
              <a:buFont typeface="Wingdings" panose="05000000000000000000" pitchFamily="2" charset="2"/>
              <a:buChar char="q"/>
            </a:pPr>
            <a:r>
              <a:rPr lang="en-US" sz="2400" dirty="0"/>
              <a:t>Contact staff members for the activities they created</a:t>
            </a:r>
          </a:p>
          <a:p>
            <a:pPr lvl="1">
              <a:buFont typeface="Wingdings" panose="05000000000000000000" pitchFamily="2" charset="2"/>
              <a:buChar char="q"/>
            </a:pPr>
            <a:endParaRPr lang="en-US" sz="2400" dirty="0"/>
          </a:p>
          <a:p>
            <a:pPr lvl="1"/>
            <a:endParaRPr lang="en-US" dirty="0"/>
          </a:p>
          <a:p>
            <a:pPr lvl="2"/>
            <a:endParaRPr lang="en-US" dirty="0"/>
          </a:p>
        </p:txBody>
      </p:sp>
      <p:cxnSp>
        <p:nvCxnSpPr>
          <p:cNvPr id="12" name="Straight Connector 11">
            <a:extLst>
              <a:ext uri="{FF2B5EF4-FFF2-40B4-BE49-F238E27FC236}">
                <a16:creationId xmlns:a16="http://schemas.microsoft.com/office/drawing/2014/main" id="{D0135E41-71D3-444E-B788-0E41C08D601A}"/>
              </a:ext>
            </a:extLst>
          </p:cNvPr>
          <p:cNvCxnSpPr/>
          <p:nvPr/>
        </p:nvCxnSpPr>
        <p:spPr>
          <a:xfrm>
            <a:off x="6351603" y="1398881"/>
            <a:ext cx="0" cy="5305425"/>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DBF3E943-D932-4E05-91EE-8879ABA24773}"/>
              </a:ext>
            </a:extLst>
          </p:cNvPr>
          <p:cNvSpPr txBox="1">
            <a:spLocks/>
          </p:cNvSpPr>
          <p:nvPr/>
        </p:nvSpPr>
        <p:spPr>
          <a:xfrm>
            <a:off x="6770835" y="1519237"/>
            <a:ext cx="4607507" cy="471465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600" dirty="0"/>
              <a:t>Students</a:t>
            </a:r>
            <a:endParaRPr lang="en-US" sz="2400" dirty="0"/>
          </a:p>
          <a:p>
            <a:pPr lvl="1">
              <a:buFont typeface="Wingdings" panose="05000000000000000000" pitchFamily="2" charset="2"/>
              <a:buChar char="q"/>
            </a:pPr>
            <a:r>
              <a:rPr lang="en-US" sz="2400" dirty="0"/>
              <a:t>View all activities</a:t>
            </a:r>
          </a:p>
          <a:p>
            <a:pPr lvl="1">
              <a:buFont typeface="Wingdings" panose="05000000000000000000" pitchFamily="2" charset="2"/>
              <a:buChar char="q"/>
            </a:pPr>
            <a:r>
              <a:rPr lang="en-US" sz="2400" dirty="0"/>
              <a:t>View all the announcement made</a:t>
            </a:r>
          </a:p>
          <a:p>
            <a:pPr lvl="1">
              <a:buFont typeface="Wingdings" panose="05000000000000000000" pitchFamily="2" charset="2"/>
              <a:buChar char="q"/>
            </a:pPr>
            <a:r>
              <a:rPr lang="en-US" sz="2400" dirty="0"/>
              <a:t>Show interest by attending an event</a:t>
            </a:r>
          </a:p>
          <a:p>
            <a:pPr lvl="1">
              <a:buFont typeface="Wingdings" panose="05000000000000000000" pitchFamily="2" charset="2"/>
              <a:buChar char="q"/>
            </a:pPr>
            <a:r>
              <a:rPr lang="en-US" sz="2400" dirty="0"/>
              <a:t>Become staff/volunteers</a:t>
            </a:r>
          </a:p>
          <a:p>
            <a:pPr lvl="1">
              <a:buFont typeface="Wingdings" panose="05000000000000000000" pitchFamily="2" charset="2"/>
              <a:buChar char="q"/>
            </a:pPr>
            <a:endParaRPr lang="en-US" sz="2400" dirty="0"/>
          </a:p>
          <a:p>
            <a:pPr lvl="1"/>
            <a:endParaRPr lang="en-US" dirty="0"/>
          </a:p>
          <a:p>
            <a:pPr lvl="2"/>
            <a:endParaRPr lang="en-US" dirty="0"/>
          </a:p>
        </p:txBody>
      </p:sp>
    </p:spTree>
    <p:extLst>
      <p:ext uri="{BB962C8B-B14F-4D97-AF65-F5344CB8AC3E}">
        <p14:creationId xmlns:p14="http://schemas.microsoft.com/office/powerpoint/2010/main" val="1550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Main page</a:t>
            </a:r>
          </a:p>
        </p:txBody>
      </p:sp>
      <p:pic>
        <p:nvPicPr>
          <p:cNvPr id="5" name="Picture 4">
            <a:extLst>
              <a:ext uri="{FF2B5EF4-FFF2-40B4-BE49-F238E27FC236}">
                <a16:creationId xmlns:a16="http://schemas.microsoft.com/office/drawing/2014/main" id="{DEB91733-DA1F-4C71-8371-3C9D76852914}"/>
              </a:ext>
            </a:extLst>
          </p:cNvPr>
          <p:cNvPicPr/>
          <p:nvPr/>
        </p:nvPicPr>
        <p:blipFill>
          <a:blip r:embed="rId2" cstate="print">
            <a:extLst>
              <a:ext uri="{28A0092B-C50C-407E-A947-70E740481C1C}">
                <a14:useLocalDpi xmlns:a14="http://schemas.microsoft.com/office/drawing/2010/main" val="0"/>
              </a:ext>
            </a:extLst>
          </a:blip>
          <a:srcRect t="10716" r="50775" b="5136"/>
          <a:stretch>
            <a:fillRect/>
          </a:stretch>
        </p:blipFill>
        <p:spPr bwMode="auto">
          <a:xfrm>
            <a:off x="3311371" y="2509268"/>
            <a:ext cx="6017873" cy="3394382"/>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35886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All activities view</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6" name="Picture 5" descr="C:\Users\dresj\Desktop\allActivities.png">
            <a:extLst>
              <a:ext uri="{FF2B5EF4-FFF2-40B4-BE49-F238E27FC236}">
                <a16:creationId xmlns:a16="http://schemas.microsoft.com/office/drawing/2014/main" id="{467295E6-99E4-4A77-9F65-A3FC305A70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6682" y="2445797"/>
            <a:ext cx="6418636" cy="35377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8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4C9F-F74C-4ACF-BBBD-9EFF950BE105}"/>
              </a:ext>
            </a:extLst>
          </p:cNvPr>
          <p:cNvSpPr>
            <a:spLocks noGrp="1"/>
          </p:cNvSpPr>
          <p:nvPr>
            <p:ph type="title"/>
          </p:nvPr>
        </p:nvSpPr>
        <p:spPr>
          <a:xfrm>
            <a:off x="2592924" y="624110"/>
            <a:ext cx="8911687" cy="920605"/>
          </a:xfrm>
        </p:spPr>
        <p:txBody>
          <a:bodyPr/>
          <a:lstStyle/>
          <a:p>
            <a:r>
              <a:rPr lang="en-US" dirty="0">
                <a:ln w="0"/>
                <a:solidFill>
                  <a:schemeClr val="accent1"/>
                </a:solidFill>
                <a:effectLst>
                  <a:outerShdw blurRad="38100" dist="25400" dir="5400000" algn="ctr" rotWithShape="0">
                    <a:srgbClr val="6E747A">
                      <a:alpha val="43000"/>
                    </a:srgbClr>
                  </a:outerShdw>
                </a:effectLst>
              </a:rPr>
              <a:t>Interface</a:t>
            </a:r>
            <a:endParaRPr lang="en-US" dirty="0"/>
          </a:p>
        </p:txBody>
      </p:sp>
      <p:sp>
        <p:nvSpPr>
          <p:cNvPr id="3" name="Content Placeholder 2">
            <a:extLst>
              <a:ext uri="{FF2B5EF4-FFF2-40B4-BE49-F238E27FC236}">
                <a16:creationId xmlns:a16="http://schemas.microsoft.com/office/drawing/2014/main" id="{9A556FA4-3286-4B33-9ACA-588475A544B8}"/>
              </a:ext>
            </a:extLst>
          </p:cNvPr>
          <p:cNvSpPr>
            <a:spLocks noGrp="1"/>
          </p:cNvSpPr>
          <p:nvPr>
            <p:ph sz="half" idx="1"/>
          </p:nvPr>
        </p:nvSpPr>
        <p:spPr>
          <a:xfrm>
            <a:off x="2589212" y="1677880"/>
            <a:ext cx="8445732" cy="4092605"/>
          </a:xfrm>
        </p:spPr>
        <p:txBody>
          <a:bodyPr/>
          <a:lstStyle/>
          <a:p>
            <a:r>
              <a:rPr lang="en-US" dirty="0"/>
              <a:t>    Activities Details</a:t>
            </a:r>
          </a:p>
        </p:txBody>
      </p:sp>
      <p:sp>
        <p:nvSpPr>
          <p:cNvPr id="7" name="Oval 6">
            <a:extLst>
              <a:ext uri="{FF2B5EF4-FFF2-40B4-BE49-F238E27FC236}">
                <a16:creationId xmlns:a16="http://schemas.microsoft.com/office/drawing/2014/main" id="{14E9852B-6A20-4E5C-B698-D8505833E67F}"/>
              </a:ext>
            </a:extLst>
          </p:cNvPr>
          <p:cNvSpPr/>
          <p:nvPr/>
        </p:nvSpPr>
        <p:spPr>
          <a:xfrm>
            <a:off x="2589212" y="157034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pic>
        <p:nvPicPr>
          <p:cNvPr id="6" name="Picture 5" descr="C:\Users\dresj\Desktop\activityDetails.png">
            <a:extLst>
              <a:ext uri="{FF2B5EF4-FFF2-40B4-BE49-F238E27FC236}">
                <a16:creationId xmlns:a16="http://schemas.microsoft.com/office/drawing/2014/main" id="{3A1531DB-0FAD-49AD-A8C5-19E99D3F8A4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5554" y="2454675"/>
            <a:ext cx="6359365" cy="3617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610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Wis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574</Words>
  <Application>Microsoft Office PowerPoint</Application>
  <PresentationFormat>Widescreen</PresentationFormat>
  <Paragraphs>75</Paragraphs>
  <Slides>19</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Calibri Light</vt:lpstr>
      <vt:lpstr>Century Gothic</vt:lpstr>
      <vt:lpstr>Franklin Gothic Book</vt:lpstr>
      <vt:lpstr>Segoe UI</vt:lpstr>
      <vt:lpstr>Wingdings</vt:lpstr>
      <vt:lpstr>Wingdings 3</vt:lpstr>
      <vt:lpstr>Office Theme</vt:lpstr>
      <vt:lpstr>Wisp</vt:lpstr>
      <vt:lpstr>NDHU Events System</vt:lpstr>
      <vt:lpstr>What is NDHU Events System?</vt:lpstr>
      <vt:lpstr>Motivation</vt:lpstr>
      <vt:lpstr>Who can use it?</vt:lpstr>
      <vt:lpstr>User Types</vt:lpstr>
      <vt:lpstr>User Types</vt:lpstr>
      <vt:lpstr>Interface</vt:lpstr>
      <vt:lpstr>Interface</vt:lpstr>
      <vt:lpstr>Interface</vt:lpstr>
      <vt:lpstr>Interface</vt:lpstr>
      <vt:lpstr>Interface</vt:lpstr>
      <vt:lpstr>Interface</vt:lpstr>
      <vt:lpstr>Interface</vt:lpstr>
      <vt:lpstr>Interface</vt:lpstr>
      <vt:lpstr>Interface</vt:lpstr>
      <vt:lpstr>Video Demonstration</vt:lpstr>
      <vt:lpstr>Conclusion</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2019-05-23T07:53:54Z</dcterms:created>
  <dcterms:modified xsi:type="dcterms:W3CDTF">2019-05-23T19:17:51Z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